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7556500" cy="10693400"/>
  <p:notesSz cx="7556500" cy="106934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F1E6"/>
    <a:srgbClr val="FFFFFF"/>
    <a:srgbClr val="E1EB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82" autoAdjust="0"/>
    <p:restoredTop sz="94660"/>
  </p:normalViewPr>
  <p:slideViewPr>
    <p:cSldViewPr>
      <p:cViewPr>
        <p:scale>
          <a:sx n="80" d="100"/>
          <a:sy n="80" d="100"/>
        </p:scale>
        <p:origin x="1914" y="-12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900" b="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8/12/2020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7559992" cy="106920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-5605" y="-135099"/>
            <a:ext cx="7577455" cy="1732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7615" y="4449409"/>
            <a:ext cx="6727619" cy="22707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22751" y="45298"/>
            <a:ext cx="7577455" cy="155106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10000" spc="1415" dirty="0"/>
              <a:t>M</a:t>
            </a:r>
            <a:r>
              <a:rPr sz="10000" spc="355" dirty="0"/>
              <a:t>E</a:t>
            </a:r>
            <a:r>
              <a:rPr sz="10000" spc="765" dirty="0"/>
              <a:t>GHÍ</a:t>
            </a:r>
            <a:r>
              <a:rPr sz="10000" spc="1415" dirty="0"/>
              <a:t>V</a:t>
            </a:r>
            <a:r>
              <a:rPr sz="10000" spc="1060" dirty="0"/>
              <a:t>Ó</a:t>
            </a:r>
          </a:p>
        </p:txBody>
      </p:sp>
      <p:sp>
        <p:nvSpPr>
          <p:cNvPr id="3" name="object 3"/>
          <p:cNvSpPr/>
          <p:nvPr/>
        </p:nvSpPr>
        <p:spPr>
          <a:xfrm>
            <a:off x="1539576" y="2486352"/>
            <a:ext cx="5896274" cy="4655109"/>
          </a:xfrm>
          <a:custGeom>
            <a:avLst/>
            <a:gdLst/>
            <a:ahLst/>
            <a:cxnLst/>
            <a:rect l="l" t="t" r="r" b="b"/>
            <a:pathLst>
              <a:path w="5868034" h="4413884">
                <a:moveTo>
                  <a:pt x="0" y="4413605"/>
                </a:moveTo>
                <a:lnTo>
                  <a:pt x="5868009" y="4413605"/>
                </a:lnTo>
                <a:lnTo>
                  <a:pt x="5868009" y="0"/>
                </a:lnTo>
                <a:lnTo>
                  <a:pt x="0" y="0"/>
                </a:lnTo>
                <a:lnTo>
                  <a:pt x="0" y="4413605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-5605" y="7578730"/>
            <a:ext cx="7560309" cy="1972945"/>
          </a:xfrm>
          <a:custGeom>
            <a:avLst/>
            <a:gdLst/>
            <a:ahLst/>
            <a:cxnLst/>
            <a:rect l="l" t="t" r="r" b="b"/>
            <a:pathLst>
              <a:path w="7560309" h="1972945">
                <a:moveTo>
                  <a:pt x="0" y="0"/>
                </a:moveTo>
                <a:lnTo>
                  <a:pt x="0" y="1972805"/>
                </a:lnTo>
                <a:lnTo>
                  <a:pt x="7560005" y="1972805"/>
                </a:lnTo>
                <a:lnTo>
                  <a:pt x="7560005" y="0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4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7209002"/>
            <a:ext cx="7560309" cy="360045"/>
          </a:xfrm>
          <a:custGeom>
            <a:avLst/>
            <a:gdLst/>
            <a:ahLst/>
            <a:cxnLst/>
            <a:rect l="l" t="t" r="r" b="b"/>
            <a:pathLst>
              <a:path w="7560309" h="360045">
                <a:moveTo>
                  <a:pt x="0" y="0"/>
                </a:moveTo>
                <a:lnTo>
                  <a:pt x="0" y="359994"/>
                </a:lnTo>
                <a:lnTo>
                  <a:pt x="7560005" y="359994"/>
                </a:lnTo>
                <a:lnTo>
                  <a:pt x="7560005" y="0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4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75184" y="7450517"/>
            <a:ext cx="2565742" cy="1952779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60"/>
              </a:spcBef>
            </a:pPr>
            <a:endParaRPr lang="hu-HU" sz="800" b="1" spc="-55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080">
              <a:lnSpc>
                <a:spcPct val="104200"/>
              </a:lnSpc>
              <a:spcBef>
                <a:spcPts val="60"/>
              </a:spcBef>
            </a:pPr>
            <a:r>
              <a:rPr lang="hu-HU" sz="1400" b="1" spc="-55" dirty="0">
                <a:solidFill>
                  <a:srgbClr val="002060"/>
                </a:solidFill>
                <a:latin typeface="Arial"/>
                <a:cs typeface="Arial"/>
              </a:rPr>
              <a:t>Széchenyi terem</a:t>
            </a:r>
          </a:p>
          <a:p>
            <a:pPr marL="12700" marR="5080">
              <a:lnSpc>
                <a:spcPct val="104200"/>
              </a:lnSpc>
              <a:spcBef>
                <a:spcPts val="60"/>
              </a:spcBef>
            </a:pPr>
            <a:r>
              <a:rPr lang="hu-HU" sz="1200" b="1" spc="-55" dirty="0">
                <a:solidFill>
                  <a:srgbClr val="FFFFFF"/>
                </a:solidFill>
                <a:latin typeface="Arial"/>
                <a:cs typeface="Arial"/>
              </a:rPr>
              <a:t>10:30    Sajtótájékoztató</a:t>
            </a:r>
          </a:p>
          <a:p>
            <a:pPr marL="12700" marR="5080">
              <a:lnSpc>
                <a:spcPct val="50000"/>
              </a:lnSpc>
              <a:spcBef>
                <a:spcPts val="60"/>
              </a:spcBef>
            </a:pPr>
            <a:endParaRPr lang="hu-HU" sz="1200" b="1" spc="-55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080">
              <a:lnSpc>
                <a:spcPct val="104200"/>
              </a:lnSpc>
              <a:spcBef>
                <a:spcPts val="60"/>
              </a:spcBef>
            </a:pPr>
            <a:r>
              <a:rPr lang="hu-HU" sz="1200" b="1" spc="-55" dirty="0">
                <a:solidFill>
                  <a:srgbClr val="FFFFFF"/>
                </a:solidFill>
                <a:latin typeface="Arial"/>
                <a:cs typeface="Arial"/>
              </a:rPr>
              <a:t>11.00 - 11.30 - </a:t>
            </a:r>
            <a:r>
              <a:rPr lang="hu-HU" sz="1200" b="1" spc="-55" dirty="0" err="1">
                <a:solidFill>
                  <a:srgbClr val="FFFFFF"/>
                </a:solidFill>
                <a:latin typeface="Arial"/>
                <a:cs typeface="Arial"/>
              </a:rPr>
              <a:t>ig</a:t>
            </a:r>
            <a:r>
              <a:rPr lang="hu-HU" sz="1200" b="1" spc="-55" dirty="0">
                <a:solidFill>
                  <a:srgbClr val="FFFFFF"/>
                </a:solidFill>
                <a:latin typeface="Arial"/>
                <a:cs typeface="Arial"/>
              </a:rPr>
              <a:t> a GINOP 5.3.5 -18-2018-00027 számú nyertes pályázat bemutatása </a:t>
            </a:r>
          </a:p>
          <a:p>
            <a:pPr marL="12700" marR="5080">
              <a:lnSpc>
                <a:spcPct val="50000"/>
              </a:lnSpc>
              <a:spcBef>
                <a:spcPts val="60"/>
              </a:spcBef>
            </a:pPr>
            <a:endParaRPr lang="hu-HU" sz="1200" b="1" spc="-55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080">
              <a:lnSpc>
                <a:spcPct val="104200"/>
              </a:lnSpc>
              <a:spcBef>
                <a:spcPts val="60"/>
              </a:spcBef>
            </a:pPr>
            <a:r>
              <a:rPr lang="hu-HU" sz="1200" b="1" spc="-55" dirty="0">
                <a:solidFill>
                  <a:srgbClr val="FFFFFF"/>
                </a:solidFill>
                <a:latin typeface="Arial"/>
                <a:cs typeface="Arial"/>
              </a:rPr>
              <a:t>13.00 – 15.00-ig a projektben tervezett 6 szakmai munkaértekezlet témáinak bemutatása, megvitatása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917116" y="7080680"/>
            <a:ext cx="2202122" cy="2325124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142875">
              <a:lnSpc>
                <a:spcPct val="104200"/>
              </a:lnSpc>
              <a:spcBef>
                <a:spcPts val="60"/>
              </a:spcBef>
            </a:pPr>
            <a:endParaRPr lang="hu-HU" sz="800" b="1" spc="-55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142875">
              <a:lnSpc>
                <a:spcPct val="104200"/>
              </a:lnSpc>
              <a:spcBef>
                <a:spcPts val="60"/>
              </a:spcBef>
            </a:pPr>
            <a:endParaRPr lang="hu-HU" sz="800" b="1" spc="-55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142875">
              <a:lnSpc>
                <a:spcPct val="104200"/>
              </a:lnSpc>
              <a:spcBef>
                <a:spcPts val="60"/>
              </a:spcBef>
            </a:pPr>
            <a:endParaRPr lang="hu-HU" sz="800" b="1" spc="-55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142875">
              <a:lnSpc>
                <a:spcPct val="104200"/>
              </a:lnSpc>
              <a:spcBef>
                <a:spcPts val="60"/>
              </a:spcBef>
            </a:pPr>
            <a:endParaRPr lang="hu-HU" sz="800" b="1" spc="-55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142875">
              <a:lnSpc>
                <a:spcPct val="104200"/>
              </a:lnSpc>
              <a:spcBef>
                <a:spcPts val="60"/>
              </a:spcBef>
            </a:pPr>
            <a:endParaRPr lang="hu-HU" sz="1200" b="1" spc="-55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142875">
              <a:lnSpc>
                <a:spcPct val="104200"/>
              </a:lnSpc>
              <a:spcBef>
                <a:spcPts val="60"/>
              </a:spcBef>
            </a:pPr>
            <a:endParaRPr lang="hu-HU" sz="1200" b="1" spc="-55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142875">
              <a:lnSpc>
                <a:spcPct val="104200"/>
              </a:lnSpc>
              <a:spcBef>
                <a:spcPts val="60"/>
              </a:spcBef>
            </a:pPr>
            <a:endParaRPr lang="hu-HU" sz="1200" b="1" spc="-55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142875">
              <a:lnSpc>
                <a:spcPct val="104200"/>
              </a:lnSpc>
              <a:spcBef>
                <a:spcPts val="60"/>
              </a:spcBef>
            </a:pPr>
            <a:r>
              <a:rPr lang="hu-HU" sz="1200" b="1" spc="-55" dirty="0">
                <a:solidFill>
                  <a:srgbClr val="FFFFFF"/>
                </a:solidFill>
                <a:latin typeface="Arial"/>
                <a:cs typeface="Arial"/>
              </a:rPr>
              <a:t>11.30 – 11.45 –</a:t>
            </a:r>
            <a:r>
              <a:rPr lang="hu-HU" sz="1200" b="1" spc="-55" dirty="0" err="1">
                <a:solidFill>
                  <a:srgbClr val="FFFFFF"/>
                </a:solidFill>
                <a:latin typeface="Arial"/>
                <a:cs typeface="Arial"/>
              </a:rPr>
              <a:t>ig</a:t>
            </a:r>
            <a:r>
              <a:rPr lang="hu-HU" sz="1200" b="1" spc="-55" dirty="0">
                <a:solidFill>
                  <a:srgbClr val="FFFFFF"/>
                </a:solidFill>
                <a:latin typeface="Arial"/>
                <a:cs typeface="Arial"/>
              </a:rPr>
              <a:t>  Modern Vállalkozások Programja keretein belül „Digitális áttörés a kisvállalkozásoknak”  címmel hallhatunk nagyon hasznos tájékoztatást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23595" y="8326486"/>
            <a:ext cx="1937385" cy="889987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340"/>
              </a:spcBef>
            </a:pPr>
            <a:r>
              <a:rPr lang="hu-HU" sz="1200" b="1" spc="-85" dirty="0">
                <a:solidFill>
                  <a:srgbClr val="FFFFFF"/>
                </a:solidFill>
                <a:latin typeface="Arial"/>
                <a:cs typeface="Arial"/>
              </a:rPr>
              <a:t>15.00-kor tombola sorsolás </a:t>
            </a:r>
          </a:p>
          <a:p>
            <a:pPr marL="12700" marR="5080">
              <a:lnSpc>
                <a:spcPts val="1200"/>
              </a:lnSpc>
              <a:spcBef>
                <a:spcPts val="340"/>
              </a:spcBef>
            </a:pPr>
            <a:r>
              <a:rPr lang="hu-HU" sz="1200" b="1" spc="-85" dirty="0">
                <a:solidFill>
                  <a:srgbClr val="FFFFFF"/>
                </a:solidFill>
                <a:latin typeface="Arial"/>
                <a:cs typeface="Arial"/>
              </a:rPr>
              <a:t>Minden kiállító ajánlott fel nagyobb értékű tárgynyereményt</a:t>
            </a:r>
            <a:endParaRPr lang="hu-HU" sz="1200" dirty="0">
              <a:latin typeface="Arial"/>
              <a:cs typeface="Arial"/>
            </a:endParaRPr>
          </a:p>
          <a:p>
            <a:pPr marL="12700" marR="5080">
              <a:lnSpc>
                <a:spcPts val="1200"/>
              </a:lnSpc>
              <a:spcBef>
                <a:spcPts val="340"/>
              </a:spcBef>
            </a:pPr>
            <a:r>
              <a:rPr lang="hu-HU" sz="1200" b="1" spc="-85" dirty="0">
                <a:solidFill>
                  <a:srgbClr val="FFFFFF"/>
                </a:solidFill>
                <a:latin typeface="Arial"/>
                <a:cs typeface="Arial"/>
              </a:rPr>
              <a:t>Fődíj egy </a:t>
            </a:r>
            <a:r>
              <a:rPr lang="hu-HU" sz="1200" b="1" spc="-85" dirty="0" err="1">
                <a:solidFill>
                  <a:srgbClr val="FFFFFF"/>
                </a:solidFill>
                <a:latin typeface="Arial"/>
                <a:cs typeface="Arial"/>
              </a:rPr>
              <a:t>tablet</a:t>
            </a:r>
            <a:r>
              <a:rPr lang="hu-HU" sz="1200" b="1" spc="-85" dirty="0">
                <a:solidFill>
                  <a:srgbClr val="FFFFFF"/>
                </a:solidFill>
                <a:latin typeface="Arial"/>
                <a:cs typeface="Arial"/>
              </a:rPr>
              <a:t>!!!!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224681" y="7666854"/>
            <a:ext cx="1986996" cy="4257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hu-HU" sz="1400" b="1" spc="-65" dirty="0" err="1">
                <a:solidFill>
                  <a:srgbClr val="002060"/>
                </a:solidFill>
                <a:latin typeface="Arial"/>
                <a:cs typeface="Arial"/>
              </a:rPr>
              <a:t>Platter</a:t>
            </a:r>
            <a:r>
              <a:rPr lang="hu-HU" sz="1400" b="1" spc="-65" dirty="0">
                <a:solidFill>
                  <a:srgbClr val="002060"/>
                </a:solidFill>
                <a:latin typeface="Arial"/>
                <a:cs typeface="Arial"/>
              </a:rPr>
              <a:t> terem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6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lang="hu-HU" sz="1200" b="1" spc="-65" dirty="0">
                <a:solidFill>
                  <a:srgbClr val="FFFFFF"/>
                </a:solidFill>
                <a:latin typeface="Arial"/>
                <a:cs typeface="Arial"/>
              </a:rPr>
              <a:t>2.00 – szendvics </a:t>
            </a:r>
            <a:r>
              <a:rPr lang="hu-HU" sz="1200" b="1" spc="-50" dirty="0">
                <a:solidFill>
                  <a:srgbClr val="FFFFFF"/>
                </a:solidFill>
                <a:latin typeface="Arial"/>
                <a:cs typeface="Arial"/>
              </a:rPr>
              <a:t>ebéd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6299" y="7063921"/>
            <a:ext cx="1745614" cy="450764"/>
          </a:xfrm>
          <a:prstGeom prst="rect">
            <a:avLst/>
          </a:prstGeom>
        </p:spPr>
        <p:txBody>
          <a:bodyPr vert="horz" wrap="square" lIns="0" tIns="126365" rIns="0" bIns="0" rtlCol="0">
            <a:spAutoFit/>
          </a:bodyPr>
          <a:lstStyle/>
          <a:p>
            <a:pPr marL="34290">
              <a:lnSpc>
                <a:spcPct val="100000"/>
              </a:lnSpc>
              <a:spcBef>
                <a:spcPts val="995"/>
              </a:spcBef>
            </a:pPr>
            <a:r>
              <a:rPr lang="hu-HU" sz="2100" b="1" i="1" spc="110" dirty="0">
                <a:solidFill>
                  <a:srgbClr val="FFFFFF"/>
                </a:solidFill>
                <a:latin typeface="Arial"/>
                <a:cs typeface="Arial"/>
              </a:rPr>
              <a:t>    </a:t>
            </a:r>
            <a:r>
              <a:rPr sz="2100" b="1" i="1" spc="110" dirty="0">
                <a:solidFill>
                  <a:srgbClr val="FFFFFF"/>
                </a:solidFill>
                <a:latin typeface="Arial"/>
                <a:cs typeface="Arial"/>
              </a:rPr>
              <a:t>Program: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2691" y="1310281"/>
            <a:ext cx="686371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800" spc="-85" dirty="0">
                <a:solidFill>
                  <a:srgbClr val="FFFFFF"/>
                </a:solidFill>
                <a:latin typeface="Arial"/>
                <a:cs typeface="Arial"/>
              </a:rPr>
              <a:t>FESTŐK</a:t>
            </a:r>
            <a:r>
              <a:rPr sz="4800" spc="-2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00" b="1" spc="585" dirty="0">
                <a:solidFill>
                  <a:srgbClr val="FFFFFF"/>
                </a:solidFill>
                <a:latin typeface="Arial"/>
                <a:cs typeface="Arial"/>
              </a:rPr>
              <a:t>SZAKMAI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735053" y="1852844"/>
            <a:ext cx="3094990" cy="754053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800" b="1" spc="869" dirty="0">
                <a:solidFill>
                  <a:srgbClr val="EC008C"/>
                </a:solidFill>
                <a:latin typeface="Arial"/>
                <a:cs typeface="Arial"/>
              </a:rPr>
              <a:t>NA</a:t>
            </a:r>
            <a:r>
              <a:rPr sz="4800" b="1" spc="395" dirty="0">
                <a:solidFill>
                  <a:srgbClr val="EC008C"/>
                </a:solidFill>
                <a:latin typeface="Arial"/>
                <a:cs typeface="Arial"/>
              </a:rPr>
              <a:t>P</a:t>
            </a:r>
            <a:r>
              <a:rPr sz="4800" b="1" spc="969" dirty="0">
                <a:solidFill>
                  <a:srgbClr val="EC008C"/>
                </a:solidFill>
                <a:latin typeface="Arial"/>
                <a:cs typeface="Arial"/>
              </a:rPr>
              <a:t>J</a:t>
            </a:r>
            <a:r>
              <a:rPr sz="4800" b="1" spc="1030" dirty="0">
                <a:solidFill>
                  <a:srgbClr val="EC008C"/>
                </a:solidFill>
                <a:latin typeface="Arial"/>
                <a:cs typeface="Arial"/>
              </a:rPr>
              <a:t>A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23299" y="2773009"/>
            <a:ext cx="208915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i="1" spc="85" dirty="0">
                <a:latin typeface="Arial"/>
                <a:cs typeface="Arial"/>
              </a:rPr>
              <a:t>Tisztelt</a:t>
            </a:r>
            <a:r>
              <a:rPr sz="1700" i="1" dirty="0">
                <a:latin typeface="Arial"/>
                <a:cs typeface="Arial"/>
              </a:rPr>
              <a:t> </a:t>
            </a:r>
            <a:r>
              <a:rPr sz="1700" i="1" spc="75" dirty="0">
                <a:latin typeface="Arial"/>
                <a:cs typeface="Arial"/>
              </a:rPr>
              <a:t>Partnerünk!</a:t>
            </a:r>
            <a:endParaRPr sz="17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823299" y="3103209"/>
            <a:ext cx="5433060" cy="71814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r>
              <a:rPr sz="900" i="1" spc="55" dirty="0">
                <a:latin typeface="Arial"/>
                <a:cs typeface="Arial"/>
              </a:rPr>
              <a:t>A </a:t>
            </a:r>
            <a:r>
              <a:rPr sz="900" i="1" spc="55" dirty="0" err="1">
                <a:latin typeface="Arial"/>
                <a:cs typeface="Arial"/>
              </a:rPr>
              <a:t>Szobafestő-Mázoló-Tapétázó</a:t>
            </a:r>
            <a:r>
              <a:rPr sz="900" i="1" spc="55" dirty="0">
                <a:latin typeface="Arial"/>
                <a:cs typeface="Arial"/>
              </a:rPr>
              <a:t> Országos  Ipartestület (SZMTOI)</a:t>
            </a:r>
            <a:r>
              <a:rPr lang="hu-HU" sz="900" i="1" spc="55" dirty="0">
                <a:latin typeface="Arial"/>
                <a:cs typeface="Arial"/>
              </a:rPr>
              <a:t> és konzorciumi partnere az Ipartestületek Országos Szövetsége (IPOSZ) „A </a:t>
            </a:r>
            <a:r>
              <a:rPr lang="hu-HU" sz="900" i="1" spc="55" dirty="0" err="1">
                <a:latin typeface="Arial"/>
                <a:cs typeface="Arial"/>
              </a:rPr>
              <a:t>digitalizáció</a:t>
            </a:r>
            <a:r>
              <a:rPr lang="hu-HU" sz="900" i="1" spc="55" dirty="0">
                <a:latin typeface="Arial"/>
                <a:cs typeface="Arial"/>
              </a:rPr>
              <a:t>, </a:t>
            </a:r>
            <a:r>
              <a:rPr lang="hu-HU" sz="900" i="1" spc="55" dirty="0" err="1">
                <a:latin typeface="Arial"/>
                <a:cs typeface="Arial"/>
              </a:rPr>
              <a:t>automatizáció</a:t>
            </a:r>
            <a:r>
              <a:rPr lang="hu-HU" sz="900" i="1" spc="55" dirty="0">
                <a:latin typeface="Arial"/>
                <a:cs typeface="Arial"/>
              </a:rPr>
              <a:t> és technológiai fejlődés alkalmazási és képzési lehetőségei a festő-, mázoló-, tapétázó mikro és kisvállalkozások gyakorlati tevékenységében – a szakma jövője” című projekt  bemutatására hívja a </a:t>
            </a:r>
            <a:r>
              <a:rPr sz="900" i="1" spc="55" dirty="0" err="1">
                <a:latin typeface="Arial"/>
                <a:cs typeface="Arial"/>
              </a:rPr>
              <a:t>festő</a:t>
            </a:r>
            <a:r>
              <a:rPr sz="900" i="1" spc="55" dirty="0">
                <a:latin typeface="Arial"/>
                <a:cs typeface="Arial"/>
              </a:rPr>
              <a:t> </a:t>
            </a:r>
            <a:r>
              <a:rPr sz="900" i="1" spc="55" dirty="0" err="1">
                <a:latin typeface="Arial"/>
                <a:cs typeface="Arial"/>
              </a:rPr>
              <a:t>vállalkozók</a:t>
            </a:r>
            <a:r>
              <a:rPr lang="hu-HU" sz="900" i="1" spc="55" dirty="0" err="1">
                <a:latin typeface="Arial"/>
                <a:cs typeface="Arial"/>
              </a:rPr>
              <a:t>at</a:t>
            </a:r>
            <a:r>
              <a:rPr lang="hu-HU" sz="900" i="1" spc="55" dirty="0">
                <a:latin typeface="Arial"/>
                <a:cs typeface="Arial"/>
              </a:rPr>
              <a:t>!</a:t>
            </a:r>
            <a:endParaRPr sz="900" i="1" spc="55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804612" y="3936448"/>
            <a:ext cx="4795520" cy="643125"/>
          </a:xfrm>
          <a:prstGeom prst="rect">
            <a:avLst/>
          </a:prstGeom>
          <a:solidFill>
            <a:srgbClr val="EC008C"/>
          </a:solidFill>
        </p:spPr>
        <p:txBody>
          <a:bodyPr vert="horz" wrap="square" lIns="0" tIns="37465" rIns="0" bIns="0" rtlCol="0">
            <a:spAutoFit/>
          </a:bodyPr>
          <a:lstStyle/>
          <a:p>
            <a:pPr marL="78740">
              <a:lnSpc>
                <a:spcPct val="100000"/>
              </a:lnSpc>
              <a:spcBef>
                <a:spcPts val="295"/>
              </a:spcBef>
              <a:tabLst>
                <a:tab pos="904240" algn="l"/>
              </a:tabLst>
            </a:pPr>
            <a:r>
              <a:rPr sz="1200" b="1" i="1" spc="50" dirty="0">
                <a:solidFill>
                  <a:srgbClr val="FFFFFF"/>
                </a:solidFill>
                <a:latin typeface="Arial"/>
                <a:cs typeface="Arial"/>
              </a:rPr>
              <a:t>Időpont:	</a:t>
            </a:r>
            <a:r>
              <a:rPr sz="1200" i="1" spc="-5" dirty="0">
                <a:solidFill>
                  <a:srgbClr val="FFFFFF"/>
                </a:solidFill>
                <a:latin typeface="Arial"/>
                <a:cs typeface="Arial"/>
              </a:rPr>
              <a:t>20</a:t>
            </a:r>
            <a:r>
              <a:rPr lang="hu-HU" sz="1200" i="1" spc="-5" dirty="0">
                <a:solidFill>
                  <a:srgbClr val="FFFFFF"/>
                </a:solidFill>
                <a:latin typeface="Arial"/>
                <a:cs typeface="Arial"/>
              </a:rPr>
              <a:t>20 </a:t>
            </a:r>
            <a:r>
              <a:rPr lang="hu-HU" sz="1200" i="1" spc="45" dirty="0">
                <a:solidFill>
                  <a:srgbClr val="FFFFFF"/>
                </a:solidFill>
                <a:latin typeface="Arial"/>
                <a:cs typeface="Arial"/>
              </a:rPr>
              <a:t>augusztus 14</a:t>
            </a:r>
            <a:r>
              <a:rPr sz="1200" i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i="1" spc="60" dirty="0">
                <a:solidFill>
                  <a:srgbClr val="FFFFFF"/>
                </a:solidFill>
                <a:latin typeface="Arial"/>
                <a:cs typeface="Arial"/>
              </a:rPr>
              <a:t>péntek, </a:t>
            </a:r>
            <a:r>
              <a:rPr lang="hu-HU" sz="1200" i="1" spc="65" dirty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r>
              <a:rPr sz="1200" i="1" spc="65" dirty="0">
                <a:solidFill>
                  <a:srgbClr val="FFFFFF"/>
                </a:solidFill>
                <a:latin typeface="Arial"/>
                <a:cs typeface="Arial"/>
              </a:rPr>
              <a:t>:00-1</a:t>
            </a:r>
            <a:r>
              <a:rPr lang="hu-HU" sz="1200" i="1" spc="65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1200" i="1" spc="65" dirty="0">
                <a:solidFill>
                  <a:srgbClr val="FFFFFF"/>
                </a:solidFill>
                <a:latin typeface="Arial"/>
                <a:cs typeface="Arial"/>
              </a:rPr>
              <a:t>:00</a:t>
            </a:r>
            <a:r>
              <a:rPr sz="120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i="1" spc="65" dirty="0">
                <a:solidFill>
                  <a:srgbClr val="FFFFFF"/>
                </a:solidFill>
                <a:latin typeface="Arial"/>
                <a:cs typeface="Arial"/>
              </a:rPr>
              <a:t>óra</a:t>
            </a:r>
            <a:endParaRPr sz="1200" dirty="0">
              <a:latin typeface="Arial"/>
              <a:cs typeface="Arial"/>
            </a:endParaRPr>
          </a:p>
          <a:p>
            <a:pPr marL="78740">
              <a:lnSpc>
                <a:spcPct val="100000"/>
              </a:lnSpc>
              <a:spcBef>
                <a:spcPts val="160"/>
              </a:spcBef>
              <a:tabLst>
                <a:tab pos="904240" algn="l"/>
              </a:tabLst>
            </a:pPr>
            <a:r>
              <a:rPr sz="1200" b="1" i="1" spc="20" dirty="0">
                <a:solidFill>
                  <a:srgbClr val="FFFFFF"/>
                </a:solidFill>
                <a:latin typeface="Arial"/>
                <a:cs typeface="Arial"/>
              </a:rPr>
              <a:t>Helyszín:	</a:t>
            </a:r>
            <a:r>
              <a:rPr lang="hu-HU" sz="1200" i="1" spc="-5" dirty="0">
                <a:solidFill>
                  <a:srgbClr val="FFFFFF"/>
                </a:solidFill>
                <a:latin typeface="Arial"/>
                <a:cs typeface="Arial"/>
              </a:rPr>
              <a:t>Bács- Kiskun Megyei Kereskedelmi és Iparkamara</a:t>
            </a:r>
          </a:p>
          <a:p>
            <a:pPr marL="78740">
              <a:lnSpc>
                <a:spcPct val="100000"/>
              </a:lnSpc>
              <a:spcBef>
                <a:spcPts val="160"/>
              </a:spcBef>
              <a:tabLst>
                <a:tab pos="904240" algn="l"/>
              </a:tabLst>
            </a:pPr>
            <a:r>
              <a:rPr lang="hu-HU" sz="1200" i="1" spc="-5" dirty="0">
                <a:solidFill>
                  <a:srgbClr val="FFFFFF"/>
                </a:solidFill>
                <a:latin typeface="Arial"/>
                <a:cs typeface="Arial"/>
              </a:rPr>
              <a:t>	6000 Kecskemét Árpád krt. 4</a:t>
            </a:r>
            <a:endParaRPr sz="1200" i="1" spc="5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body" idx="1"/>
          </p:nvPr>
        </p:nvSpPr>
        <p:spPr>
          <a:xfrm>
            <a:off x="425450" y="4449408"/>
            <a:ext cx="6719784" cy="2077492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417955" marR="354330">
              <a:lnSpc>
                <a:spcPts val="1000"/>
              </a:lnSpc>
              <a:spcBef>
                <a:spcPts val="200"/>
              </a:spcBef>
            </a:pPr>
            <a:endParaRPr lang="hu-HU" i="1" spc="110" dirty="0"/>
          </a:p>
          <a:p>
            <a:pPr marL="1417955" marR="354330">
              <a:lnSpc>
                <a:spcPts val="1000"/>
              </a:lnSpc>
              <a:spcBef>
                <a:spcPts val="200"/>
              </a:spcBef>
            </a:pPr>
            <a:r>
              <a:rPr lang="hu-HU" i="1" spc="110" dirty="0"/>
              <a:t>A rendezvényt szakmai programokkal, kiállítással kötjük össze. A kiállító cégek  értékes ajándékokkal, és nagy értékű tombola sorsolással várnak minden kedves érdeklődő szakembert!</a:t>
            </a:r>
            <a:endParaRPr spc="40" dirty="0"/>
          </a:p>
          <a:p>
            <a:pPr marL="1417955" marR="5080">
              <a:lnSpc>
                <a:spcPts val="1000"/>
              </a:lnSpc>
              <a:spcBef>
                <a:spcPts val="800"/>
              </a:spcBef>
            </a:pPr>
            <a:r>
              <a:rPr i="1" spc="110" dirty="0"/>
              <a:t>A </a:t>
            </a:r>
            <a:r>
              <a:rPr i="1" spc="50" dirty="0"/>
              <a:t>rendezvényen </a:t>
            </a:r>
            <a:r>
              <a:rPr i="1" spc="70" dirty="0"/>
              <a:t>történő </a:t>
            </a:r>
            <a:r>
              <a:rPr i="1" spc="40" dirty="0"/>
              <a:t>részvétel </a:t>
            </a:r>
            <a:r>
              <a:rPr b="1" i="1" spc="15" dirty="0">
                <a:latin typeface="Arial"/>
                <a:cs typeface="Arial"/>
              </a:rPr>
              <a:t>ingyenes</a:t>
            </a:r>
            <a:r>
              <a:rPr i="1" spc="15" dirty="0"/>
              <a:t>, </a:t>
            </a:r>
            <a:r>
              <a:rPr i="1" spc="50" dirty="0"/>
              <a:t>azonban </a:t>
            </a:r>
            <a:r>
              <a:rPr i="1" spc="40" dirty="0"/>
              <a:t>előzetes </a:t>
            </a:r>
            <a:r>
              <a:rPr i="1" spc="35" dirty="0"/>
              <a:t>jelentkezéshez </a:t>
            </a:r>
            <a:r>
              <a:rPr i="1" spc="70" dirty="0"/>
              <a:t>kötött.  </a:t>
            </a:r>
            <a:r>
              <a:rPr lang="hu-HU" spc="45" dirty="0"/>
              <a:t>Jelentkezését</a:t>
            </a:r>
            <a:r>
              <a:rPr spc="45" dirty="0"/>
              <a:t> </a:t>
            </a:r>
            <a:r>
              <a:rPr spc="40" dirty="0"/>
              <a:t>elektronikusan </a:t>
            </a:r>
            <a:r>
              <a:rPr spc="30" dirty="0"/>
              <a:t>az </a:t>
            </a:r>
            <a:r>
              <a:rPr spc="40" dirty="0" err="1"/>
              <a:t>alábbi</a:t>
            </a:r>
            <a:r>
              <a:rPr spc="40" dirty="0"/>
              <a:t> </a:t>
            </a:r>
            <a:r>
              <a:rPr lang="hu-HU" spc="35" dirty="0"/>
              <a:t>címen</a:t>
            </a:r>
            <a:r>
              <a:rPr b="1" i="1" spc="25" dirty="0">
                <a:latin typeface="Arial"/>
                <a:cs typeface="Arial"/>
              </a:rPr>
              <a:t> </a:t>
            </a:r>
            <a:r>
              <a:rPr i="1" spc="55" dirty="0"/>
              <a:t>teheti </a:t>
            </a:r>
            <a:r>
              <a:rPr i="1" spc="45" dirty="0"/>
              <a:t>meg,</a:t>
            </a:r>
            <a:r>
              <a:rPr i="1" spc="-10" dirty="0"/>
              <a:t> </a:t>
            </a:r>
            <a:r>
              <a:rPr i="1" spc="45" dirty="0"/>
              <a:t>e-</a:t>
            </a:r>
            <a:r>
              <a:rPr i="1" spc="45" dirty="0" err="1"/>
              <a:t>mailben</a:t>
            </a:r>
            <a:r>
              <a:rPr i="1" spc="45" dirty="0"/>
              <a:t>  </a:t>
            </a:r>
            <a:r>
              <a:rPr spc="30" dirty="0"/>
              <a:t>a</a:t>
            </a:r>
            <a:r>
              <a:rPr lang="hu-HU" spc="30" dirty="0"/>
              <a:t>z </a:t>
            </a:r>
            <a:r>
              <a:rPr lang="hu-HU" b="1" u="sng" spc="30" dirty="0"/>
              <a:t>szmtoi@szmtoi.hu</a:t>
            </a:r>
            <a:r>
              <a:rPr b="1" i="1" spc="30" dirty="0">
                <a:latin typeface="Arial"/>
                <a:cs typeface="Arial"/>
              </a:rPr>
              <a:t> </a:t>
            </a:r>
            <a:r>
              <a:rPr i="1" spc="25" dirty="0"/>
              <a:t>címen, </a:t>
            </a:r>
            <a:r>
              <a:rPr i="1" spc="65" dirty="0" err="1"/>
              <a:t>vagy</a:t>
            </a:r>
            <a:r>
              <a:rPr i="1" spc="65" dirty="0"/>
              <a:t> </a:t>
            </a:r>
            <a:r>
              <a:rPr lang="hu-HU" spc="15" dirty="0"/>
              <a:t>telefonon a +36/70 943-9591</a:t>
            </a:r>
            <a:r>
              <a:rPr i="1" spc="75" dirty="0"/>
              <a:t>-</a:t>
            </a:r>
            <a:r>
              <a:rPr lang="hu-HU" i="1" spc="75" dirty="0"/>
              <a:t>e</a:t>
            </a:r>
            <a:r>
              <a:rPr i="1" spc="75" dirty="0"/>
              <a:t>s</a:t>
            </a:r>
            <a:r>
              <a:rPr i="1" spc="-55" dirty="0"/>
              <a:t> </a:t>
            </a:r>
            <a:r>
              <a:rPr i="1" spc="45" dirty="0"/>
              <a:t>telefonszámon.</a:t>
            </a:r>
          </a:p>
          <a:p>
            <a:pPr marL="1417955">
              <a:lnSpc>
                <a:spcPct val="100000"/>
              </a:lnSpc>
              <a:spcBef>
                <a:spcPts val="700"/>
              </a:spcBef>
            </a:pPr>
            <a:r>
              <a:rPr b="1" i="1" spc="60" dirty="0">
                <a:latin typeface="Arial"/>
                <a:cs typeface="Arial"/>
              </a:rPr>
              <a:t>A </a:t>
            </a:r>
            <a:r>
              <a:rPr b="1" i="1" spc="30" dirty="0">
                <a:latin typeface="Arial"/>
                <a:cs typeface="Arial"/>
              </a:rPr>
              <a:t>jelentkezés határideje: 20</a:t>
            </a:r>
            <a:r>
              <a:rPr lang="hu-HU" b="1" i="1" spc="30" dirty="0">
                <a:latin typeface="Arial"/>
                <a:cs typeface="Arial"/>
              </a:rPr>
              <a:t>20</a:t>
            </a:r>
            <a:r>
              <a:rPr b="1" i="1" spc="30" dirty="0">
                <a:latin typeface="Arial"/>
                <a:cs typeface="Arial"/>
              </a:rPr>
              <a:t>. </a:t>
            </a:r>
            <a:r>
              <a:rPr lang="hu-HU" b="1" i="1" spc="15" dirty="0">
                <a:latin typeface="Arial"/>
                <a:cs typeface="Arial"/>
              </a:rPr>
              <a:t>augusztus 12</a:t>
            </a:r>
            <a:r>
              <a:rPr b="1" i="1" spc="40" dirty="0">
                <a:latin typeface="Arial"/>
                <a:cs typeface="Arial"/>
              </a:rPr>
              <a:t>.</a:t>
            </a:r>
          </a:p>
          <a:p>
            <a:pPr marL="1405255">
              <a:lnSpc>
                <a:spcPct val="100000"/>
              </a:lnSpc>
              <a:spcBef>
                <a:spcPts val="15"/>
              </a:spcBef>
            </a:pPr>
            <a:endParaRPr sz="700" dirty="0">
              <a:latin typeface="Times New Roman"/>
              <a:cs typeface="Times New Roman"/>
            </a:endParaRPr>
          </a:p>
          <a:p>
            <a:pPr marL="1417955" marR="1310640">
              <a:lnSpc>
                <a:spcPts val="1000"/>
              </a:lnSpc>
              <a:spcBef>
                <a:spcPts val="600"/>
              </a:spcBef>
            </a:pPr>
            <a:r>
              <a:rPr i="1" spc="45" dirty="0"/>
              <a:t>Minden </a:t>
            </a:r>
            <a:r>
              <a:rPr i="1" spc="40" dirty="0"/>
              <a:t>kedves </a:t>
            </a:r>
            <a:r>
              <a:rPr i="1" spc="50" dirty="0"/>
              <a:t>regisztrált </a:t>
            </a:r>
            <a:r>
              <a:rPr i="1" spc="50" dirty="0" err="1"/>
              <a:t>résztvevőnek</a:t>
            </a:r>
            <a:r>
              <a:rPr i="1" spc="50" dirty="0"/>
              <a:t> </a:t>
            </a:r>
            <a:r>
              <a:rPr lang="hu-HU" spc="50" dirty="0"/>
              <a:t>egy ebéddel, szakmai bemutatókkal, nyereménysorsolással, és</a:t>
            </a:r>
            <a:r>
              <a:rPr i="1" spc="50" dirty="0"/>
              <a:t> </a:t>
            </a:r>
            <a:r>
              <a:rPr lang="hu-HU" i="1" spc="50" dirty="0"/>
              <a:t>sok érdekességgel kedveskednek</a:t>
            </a:r>
            <a:r>
              <a:rPr i="1" spc="60" dirty="0"/>
              <a:t> </a:t>
            </a:r>
            <a:r>
              <a:rPr spc="15" dirty="0"/>
              <a:t>a </a:t>
            </a:r>
            <a:r>
              <a:rPr spc="45" dirty="0"/>
              <a:t>Festő </a:t>
            </a:r>
            <a:r>
              <a:rPr spc="30" dirty="0"/>
              <a:t>Szakmai </a:t>
            </a:r>
            <a:r>
              <a:rPr spc="55" dirty="0"/>
              <a:t>Nap</a:t>
            </a:r>
            <a:r>
              <a:rPr spc="-15" dirty="0"/>
              <a:t> </a:t>
            </a:r>
            <a:r>
              <a:rPr spc="30" dirty="0" err="1"/>
              <a:t>szervezői</a:t>
            </a:r>
            <a:r>
              <a:rPr spc="30" dirty="0"/>
              <a:t>.</a:t>
            </a:r>
            <a:endParaRPr i="1" spc="20" dirty="0"/>
          </a:p>
          <a:p>
            <a:pPr marL="1417955">
              <a:lnSpc>
                <a:spcPct val="100000"/>
              </a:lnSpc>
              <a:spcBef>
                <a:spcPts val="720"/>
              </a:spcBef>
            </a:pPr>
            <a:r>
              <a:rPr i="1" spc="30" dirty="0"/>
              <a:t>Megjelenésére </a:t>
            </a:r>
            <a:r>
              <a:rPr i="1" spc="45" dirty="0"/>
              <a:t>feltétlenül </a:t>
            </a:r>
            <a:r>
              <a:rPr i="1" spc="35" dirty="0"/>
              <a:t>számítunk! </a:t>
            </a:r>
            <a:r>
              <a:rPr i="1" spc="40" dirty="0"/>
              <a:t>Munkájához </a:t>
            </a:r>
            <a:r>
              <a:rPr i="1" spc="65" dirty="0"/>
              <a:t>további </a:t>
            </a:r>
            <a:r>
              <a:rPr i="1" spc="40" dirty="0"/>
              <a:t>sikereket</a:t>
            </a:r>
            <a:r>
              <a:rPr i="1" spc="-75" dirty="0"/>
              <a:t> </a:t>
            </a:r>
            <a:r>
              <a:rPr i="1" spc="30" dirty="0"/>
              <a:t>kívánunk!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465174" y="6701276"/>
            <a:ext cx="1680060" cy="2693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hu-HU" sz="900" b="1" i="1" spc="15" dirty="0">
                <a:latin typeface="Arial"/>
                <a:cs typeface="Arial"/>
              </a:rPr>
              <a:t>Kovács László Zoltán</a:t>
            </a:r>
            <a:endParaRPr sz="900" dirty="0">
              <a:latin typeface="Arial"/>
              <a:cs typeface="Arial"/>
            </a:endParaRPr>
          </a:p>
          <a:p>
            <a:pPr marL="12700">
              <a:lnSpc>
                <a:spcPts val="1040"/>
              </a:lnSpc>
            </a:pPr>
            <a:r>
              <a:rPr sz="900" i="1" spc="25" dirty="0">
                <a:latin typeface="Arial"/>
                <a:cs typeface="Arial"/>
              </a:rPr>
              <a:t>SZMTOI</a:t>
            </a:r>
            <a:r>
              <a:rPr sz="900" i="1" spc="10" dirty="0">
                <a:latin typeface="Arial"/>
                <a:cs typeface="Arial"/>
              </a:rPr>
              <a:t> </a:t>
            </a:r>
            <a:r>
              <a:rPr lang="hu-HU" sz="900" i="1" spc="35" dirty="0">
                <a:latin typeface="Arial"/>
                <a:cs typeface="Arial"/>
              </a:rPr>
              <a:t>elnöke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744999" y="7608603"/>
            <a:ext cx="0" cy="1814830"/>
          </a:xfrm>
          <a:custGeom>
            <a:avLst/>
            <a:gdLst/>
            <a:ahLst/>
            <a:cxnLst/>
            <a:rect l="l" t="t" r="r" b="b"/>
            <a:pathLst>
              <a:path h="1814829">
                <a:moveTo>
                  <a:pt x="0" y="0"/>
                </a:moveTo>
                <a:lnTo>
                  <a:pt x="0" y="1814398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061700" y="7608603"/>
            <a:ext cx="0" cy="1800225"/>
          </a:xfrm>
          <a:custGeom>
            <a:avLst/>
            <a:gdLst/>
            <a:ahLst/>
            <a:cxnLst/>
            <a:rect l="l" t="t" r="r" b="b"/>
            <a:pathLst>
              <a:path h="1800225">
                <a:moveTo>
                  <a:pt x="0" y="0"/>
                </a:moveTo>
                <a:lnTo>
                  <a:pt x="0" y="1799996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2"/>
          <p:cNvSpPr txBox="1"/>
          <p:nvPr/>
        </p:nvSpPr>
        <p:spPr>
          <a:xfrm>
            <a:off x="2003869" y="6678255"/>
            <a:ext cx="1680060" cy="2693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hu-HU" sz="900" b="1" i="1" spc="15" dirty="0">
                <a:latin typeface="Arial"/>
                <a:cs typeface="Arial"/>
              </a:rPr>
              <a:t>Németh László</a:t>
            </a:r>
            <a:endParaRPr sz="900" dirty="0">
              <a:latin typeface="Arial"/>
              <a:cs typeface="Arial"/>
            </a:endParaRPr>
          </a:p>
          <a:p>
            <a:pPr marL="12700">
              <a:lnSpc>
                <a:spcPts val="1040"/>
              </a:lnSpc>
            </a:pPr>
            <a:r>
              <a:rPr lang="hu-HU" sz="900" i="1" spc="25" dirty="0">
                <a:latin typeface="Arial"/>
                <a:cs typeface="Arial"/>
              </a:rPr>
              <a:t>IPOSZ</a:t>
            </a:r>
            <a:r>
              <a:rPr sz="900" i="1" spc="10" dirty="0">
                <a:latin typeface="Arial"/>
                <a:cs typeface="Arial"/>
              </a:rPr>
              <a:t> </a:t>
            </a:r>
            <a:r>
              <a:rPr lang="hu-HU" sz="900" i="1" spc="35" dirty="0">
                <a:latin typeface="Arial"/>
                <a:cs typeface="Arial"/>
              </a:rPr>
              <a:t>elnöke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26" name="object 13"/>
          <p:cNvSpPr txBox="1"/>
          <p:nvPr/>
        </p:nvSpPr>
        <p:spPr>
          <a:xfrm>
            <a:off x="5223791" y="8102295"/>
            <a:ext cx="223109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6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lang="hu-HU" sz="1200" b="1" spc="-65" dirty="0">
                <a:solidFill>
                  <a:srgbClr val="FFFFFF"/>
                </a:solidFill>
                <a:latin typeface="Arial"/>
                <a:cs typeface="Arial"/>
              </a:rPr>
              <a:t>2.00 – szakmai kiállítás kezdete</a:t>
            </a:r>
            <a:r>
              <a:rPr lang="hu-HU" sz="12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493" y="9654225"/>
            <a:ext cx="1045985" cy="60960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4329" y="9654225"/>
            <a:ext cx="743277" cy="547678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9349" y="10252996"/>
            <a:ext cx="1233023" cy="415037"/>
          </a:xfrm>
          <a:prstGeom prst="rect">
            <a:avLst/>
          </a:prstGeom>
        </p:spPr>
      </p:pic>
      <p:pic>
        <p:nvPicPr>
          <p:cNvPr id="27" name="Kép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7377" y="9654055"/>
            <a:ext cx="957263" cy="358335"/>
          </a:xfrm>
          <a:prstGeom prst="rect">
            <a:avLst/>
          </a:prstGeom>
        </p:spPr>
      </p:pic>
      <p:pic>
        <p:nvPicPr>
          <p:cNvPr id="28" name="Kép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5424" y="10304454"/>
            <a:ext cx="1568123" cy="328594"/>
          </a:xfrm>
          <a:prstGeom prst="rect">
            <a:avLst/>
          </a:prstGeom>
        </p:spPr>
      </p:pic>
      <p:pic>
        <p:nvPicPr>
          <p:cNvPr id="30" name="Kép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5553" y="10305837"/>
            <a:ext cx="1753021" cy="309357"/>
          </a:xfrm>
          <a:prstGeom prst="rect">
            <a:avLst/>
          </a:prstGeom>
        </p:spPr>
      </p:pic>
      <p:pic>
        <p:nvPicPr>
          <p:cNvPr id="33" name="Kép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31105" y="9625782"/>
            <a:ext cx="730595" cy="630256"/>
          </a:xfrm>
          <a:prstGeom prst="rect">
            <a:avLst/>
          </a:prstGeom>
        </p:spPr>
      </p:pic>
      <p:pic>
        <p:nvPicPr>
          <p:cNvPr id="34" name="Kép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14132" y="9590266"/>
            <a:ext cx="621718" cy="624138"/>
          </a:xfrm>
          <a:prstGeom prst="rect">
            <a:avLst/>
          </a:prstGeom>
        </p:spPr>
      </p:pic>
      <p:sp>
        <p:nvSpPr>
          <p:cNvPr id="35" name="Szövegdoboz 34"/>
          <p:cNvSpPr txBox="1"/>
          <p:nvPr/>
        </p:nvSpPr>
        <p:spPr>
          <a:xfrm>
            <a:off x="133094" y="9489944"/>
            <a:ext cx="1495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u="sng" dirty="0">
                <a:solidFill>
                  <a:schemeClr val="bg1"/>
                </a:solidFill>
              </a:rPr>
              <a:t>Kiállítók:</a:t>
            </a:r>
          </a:p>
        </p:txBody>
      </p:sp>
      <p:sp>
        <p:nvSpPr>
          <p:cNvPr id="36" name="Szövegdoboz 35"/>
          <p:cNvSpPr txBox="1"/>
          <p:nvPr/>
        </p:nvSpPr>
        <p:spPr>
          <a:xfrm>
            <a:off x="2740926" y="10252996"/>
            <a:ext cx="228423" cy="4150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pic>
        <p:nvPicPr>
          <p:cNvPr id="37" name="Kép 3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6972" y="9911420"/>
            <a:ext cx="923513" cy="756613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03625" y="10214404"/>
            <a:ext cx="1040324" cy="47184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430</TotalTime>
  <Words>291</Words>
  <Application>Microsoft Office PowerPoint</Application>
  <PresentationFormat>Egyéni</PresentationFormat>
  <Paragraphs>42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Office Theme</vt:lpstr>
      <vt:lpstr>MEGHÍVÓ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MEGHÍVÓ</dc:title>
  <dc:creator>Kovács László</dc:creator>
  <cp:lastModifiedBy>rettich</cp:lastModifiedBy>
  <cp:revision>26</cp:revision>
  <dcterms:created xsi:type="dcterms:W3CDTF">2019-04-16T20:09:49Z</dcterms:created>
  <dcterms:modified xsi:type="dcterms:W3CDTF">2020-08-12T11:39:49Z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2018-03-14T00:00:00Z</vt:filetime>
  </property>
  <property fmtid="{D5CDD505-2E9C-101B-9397-08002B2CF9AE}" pid="3" name="Creator">
    <vt:lpwstr>Adobe InDesign CS6 (Windows)</vt:lpwstr>
  </property>
  <property fmtid="{D5CDD505-2E9C-101B-9397-08002B2CF9AE}" pid="4" name="LastSaved">
    <vt:filetime>2019-04-16T00:00:00Z</vt:filetime>
  </property>
</Properties>
</file>